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1"/>
  </p:notesMasterIdLst>
  <p:sldIdLst>
    <p:sldId id="256" r:id="rId3"/>
    <p:sldId id="262" r:id="rId4"/>
    <p:sldId id="276" r:id="rId5"/>
    <p:sldId id="303" r:id="rId6"/>
    <p:sldId id="304" r:id="rId7"/>
    <p:sldId id="305" r:id="rId8"/>
    <p:sldId id="306" r:id="rId9"/>
    <p:sldId id="277" r:id="rId10"/>
    <p:sldId id="307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302" r:id="rId26"/>
    <p:sldId id="308" r:id="rId27"/>
    <p:sldId id="309" r:id="rId28"/>
    <p:sldId id="310" r:id="rId29"/>
    <p:sldId id="311" r:id="rId30"/>
    <p:sldId id="294" r:id="rId31"/>
    <p:sldId id="296" r:id="rId32"/>
    <p:sldId id="295" r:id="rId33"/>
    <p:sldId id="297" r:id="rId34"/>
    <p:sldId id="298" r:id="rId35"/>
    <p:sldId id="299" r:id="rId36"/>
    <p:sldId id="312" r:id="rId37"/>
    <p:sldId id="300" r:id="rId38"/>
    <p:sldId id="301" r:id="rId39"/>
    <p:sldId id="257" r:id="rId40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0"/>
    <p:restoredTop sz="94661"/>
  </p:normalViewPr>
  <p:slideViewPr>
    <p:cSldViewPr>
      <p:cViewPr varScale="1">
        <p:scale>
          <a:sx n="150" d="100"/>
          <a:sy n="150" d="100"/>
        </p:scale>
        <p:origin x="496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69860-4C5A-C147-850C-2CB1924F4883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B9F55-52C5-6E4B-ADC5-14E11FB61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642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032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14.01.2023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14.01.2023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14.01.2023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1/14/23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3526" y="715959"/>
            <a:ext cx="3528959" cy="7174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1560575" y="0"/>
            <a:ext cx="10628376" cy="1691639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ctrTitle"/>
          </p:nvPr>
        </p:nvSpPr>
        <p:spPr bwMode="auto"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subTitle" idx="4"/>
          </p:nvPr>
        </p:nvSpPr>
        <p:spPr bwMode="auto"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1/14/23</a:t>
            </a:fld>
            <a:endParaRPr lang="en-US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body" idx="1"/>
          </p:nvPr>
        </p:nvSpPr>
        <p:spPr bwMode="auto"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1/14/23</a:t>
            </a:fld>
            <a:endParaRPr lang="en-US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16199999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Скругленный прямоугольник 8"/>
          <p:cNvSpPr/>
          <p:nvPr userDrawn="1"/>
        </p:nvSpPr>
        <p:spPr bwMode="auto"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90558" y="911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Скругленный прямоугольник 7"/>
          <p:cNvSpPr/>
          <p:nvPr userDrawn="1"/>
        </p:nvSpPr>
        <p:spPr bwMode="auto"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56758" y="530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1/14/23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03912" y="711770"/>
            <a:ext cx="4135483" cy="5644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1/14/23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4954282" y="1226799"/>
            <a:ext cx="8126494" cy="4628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1/14/23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14.01.2023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1/14/23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1/14/23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6"/>
          <p:cNvPicPr>
            <a:picLocks noChangeAspect="1"/>
          </p:cNvPicPr>
          <p:nvPr userDrawn="1"/>
        </p:nvPicPr>
        <p:blipFill>
          <a:blip r:embed="rId3"/>
          <a:srcRect l="20281" t="33333" r="20790" b="33333"/>
          <a:stretch/>
        </p:blipFill>
        <p:spPr bwMode="auto">
          <a:xfrm>
            <a:off x="685800" y="685800"/>
            <a:ext cx="1676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422656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1/14/23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1/14/23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sp>
        <p:nvSpPr>
          <p:cNvPr id="7" name="bg object 16"/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8" name="bg object 16"/>
          <p:cNvSpPr/>
          <p:nvPr userDrawn="1"/>
        </p:nvSpPr>
        <p:spPr bwMode="auto">
          <a:xfrm rot="10800000">
            <a:off x="3048" y="0"/>
            <a:ext cx="12188952" cy="6858000"/>
          </a:xfrm>
          <a:prstGeom prst="rect">
            <a:avLst/>
          </a:prstGeom>
          <a:blipFill>
            <a:blip r:embed="rId2">
              <a:alphaModFix amt="30000"/>
            </a:blip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1/14/23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1/14/23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2"/>
          <a:srcRect l="29244" t="29959" r="23998" b="14575"/>
          <a:stretch/>
        </p:blipFill>
        <p:spPr bwMode="auto"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1/14/23</a:t>
            </a:fld>
            <a:endParaRPr lang="en-US"/>
          </a:p>
        </p:txBody>
      </p:sp>
      <p:sp>
        <p:nvSpPr>
          <p:cNvPr id="6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14.01.2023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14.01.2023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9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14.01.2023</a:t>
            </a:fld>
            <a:endParaRPr lang="ru-RU"/>
          </a:p>
        </p:txBody>
      </p:sp>
      <p:sp>
        <p:nvSpPr>
          <p:cNvPr id="10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14.01.2023</a:t>
            </a:fld>
            <a:endParaRPr lang="ru-RU"/>
          </a:p>
        </p:txBody>
      </p:sp>
      <p:sp>
        <p:nvSpPr>
          <p:cNvPr id="6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14.01.2023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14.01.2023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14.01.2023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A2CB3F-9E6C-4531-82DF-EF260906E9D5}" type="datetimeFigureOut">
              <a:rPr lang="ru-RU"/>
              <a:t>14.01.2023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1/14/23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7" name="Заголовок 7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>
        <a:defRPr sz="6000" b="0" i="0">
          <a:latin typeface="SB Sans Display Light"/>
          <a:ea typeface="+mj-ea"/>
          <a:cs typeface="SB Sans Display Light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5400" b="1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SQL. </a:t>
            </a:r>
            <a:r>
              <a:rPr lang="ru-RU" sz="5400" b="1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Первое занятие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 err="1"/>
              <a:t>нереляционная</a:t>
            </a:r>
            <a:r>
              <a:rPr lang="ru-RU" sz="1600" dirty="0"/>
              <a:t> модель данных</a:t>
            </a: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en" sz="5400" dirty="0"/>
              <a:t>SQL vs NoSQL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792C30-2ADE-184F-98FC-BB84F806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3140968"/>
            <a:ext cx="4233788" cy="357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21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600" dirty="0"/>
              <a:t>Oracle</a:t>
            </a:r>
            <a:endParaRPr lang="ru-RU" sz="1600" dirty="0"/>
          </a:p>
          <a:p>
            <a:r>
              <a:rPr lang="en" sz="1600" dirty="0"/>
              <a:t>PostgreSQL</a:t>
            </a:r>
            <a:endParaRPr lang="ru-RU" sz="1600" dirty="0"/>
          </a:p>
          <a:p>
            <a:r>
              <a:rPr lang="en" sz="1600" dirty="0"/>
              <a:t>MSSQL</a:t>
            </a:r>
            <a:endParaRPr lang="ru-RU" sz="1600" dirty="0"/>
          </a:p>
          <a:p>
            <a:r>
              <a:rPr lang="en" sz="1600" dirty="0"/>
              <a:t>MySQL</a:t>
            </a:r>
            <a:endParaRPr lang="ru-RU" sz="1600" dirty="0"/>
          </a:p>
          <a:p>
            <a:r>
              <a:rPr lang="en" sz="1600" dirty="0"/>
              <a:t>SQLite</a:t>
            </a: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10225136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Представление популярных СУБД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1943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en" sz="5400" dirty="0"/>
              <a:t>Oracle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4E78B6-0FD9-234C-87FE-AA746E41B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4"/>
          <a:stretch/>
        </p:blipFill>
        <p:spPr>
          <a:xfrm>
            <a:off x="5930344" y="2636912"/>
            <a:ext cx="5702300" cy="2044842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044AD42-95E8-DB48-9A56-65E46A879E19}"/>
              </a:ext>
            </a:extLst>
          </p:cNvPr>
          <p:cNvSpPr>
            <a:spLocks/>
          </p:cNvSpPr>
          <p:nvPr/>
        </p:nvSpPr>
        <p:spPr bwMode="auto">
          <a:xfrm>
            <a:off x="839416" y="2636912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Создана в 1977 году</a:t>
            </a:r>
          </a:p>
          <a:p>
            <a:pPr marL="0" indent="0">
              <a:buNone/>
            </a:pPr>
            <a:endParaRPr lang="ru-RU" sz="1600" dirty="0"/>
          </a:p>
          <a:p>
            <a:r>
              <a:rPr lang="ru-RU" sz="1600" dirty="0"/>
              <a:t>платное ПО</a:t>
            </a:r>
          </a:p>
          <a:p>
            <a:r>
              <a:rPr lang="ru-RU" sz="1600" dirty="0"/>
              <a:t>высокая надежность</a:t>
            </a:r>
            <a:r>
              <a:rPr lang="en-US" sz="1600" dirty="0"/>
              <a:t>, </a:t>
            </a:r>
            <a:r>
              <a:rPr lang="ru-RU" sz="1600" dirty="0"/>
              <a:t>производительность</a:t>
            </a:r>
          </a:p>
          <a:p>
            <a:r>
              <a:rPr lang="ru-RU" sz="1600" dirty="0"/>
              <a:t>подходит для больших промышленных решений</a:t>
            </a:r>
          </a:p>
          <a:p>
            <a:pPr marL="0" indent="0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690644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en" sz="5400" dirty="0"/>
              <a:t>PostgreSQL</a:t>
            </a:r>
            <a:endParaRPr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A1FC650-D0EE-D241-B258-0B0E85E3EE59}"/>
              </a:ext>
            </a:extLst>
          </p:cNvPr>
          <p:cNvSpPr>
            <a:spLocks/>
          </p:cNvSpPr>
          <p:nvPr/>
        </p:nvSpPr>
        <p:spPr bwMode="auto">
          <a:xfrm>
            <a:off x="699386" y="2564904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Создана в 19</a:t>
            </a:r>
            <a:r>
              <a:rPr lang="en-US" sz="1600" dirty="0"/>
              <a:t>88</a:t>
            </a:r>
            <a:r>
              <a:rPr lang="ru-RU" sz="1600" dirty="0"/>
              <a:t> году</a:t>
            </a:r>
          </a:p>
          <a:p>
            <a:pPr marL="0" indent="0">
              <a:buNone/>
            </a:pPr>
            <a:endParaRPr lang="ru-RU" sz="1600" dirty="0"/>
          </a:p>
          <a:p>
            <a:r>
              <a:rPr lang="ru-RU" sz="1600" dirty="0"/>
              <a:t>свободное ПО</a:t>
            </a:r>
          </a:p>
          <a:p>
            <a:r>
              <a:rPr lang="ru-RU" sz="1600" dirty="0"/>
              <a:t>имеет большое кол-во встроенных аналитических функций</a:t>
            </a:r>
          </a:p>
          <a:p>
            <a:r>
              <a:rPr lang="ru-RU" sz="1600" dirty="0"/>
              <a:t>высокая надежность</a:t>
            </a:r>
            <a:r>
              <a:rPr lang="en-US" sz="1600" dirty="0"/>
              <a:t>, </a:t>
            </a:r>
            <a:r>
              <a:rPr lang="ru-RU" sz="1600" dirty="0"/>
              <a:t>сохранность данных</a:t>
            </a:r>
          </a:p>
          <a:p>
            <a:r>
              <a:rPr lang="ru-RU" sz="1600" dirty="0"/>
              <a:t>подходит для больших промышленных решений</a:t>
            </a:r>
          </a:p>
          <a:p>
            <a:r>
              <a:rPr lang="ru-RU" sz="1600" dirty="0"/>
              <a:t>есть поддержка </a:t>
            </a:r>
            <a:r>
              <a:rPr lang="en-US" sz="1600" dirty="0"/>
              <a:t>NoSQL</a:t>
            </a:r>
            <a:endParaRPr lang="ru-RU" sz="1600" dirty="0"/>
          </a:p>
          <a:p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13A272-A83C-D947-91B6-76B3A932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27603"/>
            <a:ext cx="5256584" cy="24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13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en" sz="5400" dirty="0"/>
              <a:t>MSSQL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37F08D7-5431-2840-B0F2-776A1CD5F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2564904"/>
            <a:ext cx="4264059" cy="3245074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0323FC0-0AC8-3F49-982F-FE9BF2410285}"/>
              </a:ext>
            </a:extLst>
          </p:cNvPr>
          <p:cNvSpPr>
            <a:spLocks/>
          </p:cNvSpPr>
          <p:nvPr/>
        </p:nvSpPr>
        <p:spPr bwMode="auto">
          <a:xfrm>
            <a:off x="623392" y="2448448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Создана в 1989 году</a:t>
            </a:r>
          </a:p>
          <a:p>
            <a:pPr marL="0" indent="0">
              <a:buNone/>
            </a:pPr>
            <a:endParaRPr lang="ru-RU" sz="1600" dirty="0"/>
          </a:p>
          <a:p>
            <a:r>
              <a:rPr lang="ru-RU" sz="1600" dirty="0"/>
              <a:t>платное ПО</a:t>
            </a:r>
          </a:p>
          <a:p>
            <a:r>
              <a:rPr lang="ru-RU" sz="1600" dirty="0"/>
              <a:t>долгое время была </a:t>
            </a:r>
            <a:r>
              <a:rPr lang="ru-RU" sz="1600" dirty="0" err="1"/>
              <a:t>одноплатформенной</a:t>
            </a:r>
            <a:r>
              <a:rPr lang="en-US" sz="1600" dirty="0"/>
              <a:t> (</a:t>
            </a:r>
            <a:r>
              <a:rPr lang="ru-RU" sz="1600" dirty="0"/>
              <a:t>поддержка </a:t>
            </a:r>
            <a:r>
              <a:rPr lang="en-US" sz="1600" dirty="0"/>
              <a:t>Linux c 2017)</a:t>
            </a:r>
          </a:p>
          <a:p>
            <a:r>
              <a:rPr lang="ru-RU" sz="1600" dirty="0"/>
              <a:t>хорошо подходит для сервисов на </a:t>
            </a:r>
            <a:r>
              <a:rPr lang="en-US" sz="1600" dirty="0"/>
              <a:t>Windows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172580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en" sz="5400" dirty="0"/>
              <a:t>MySQL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3F7653B-CCF9-6E4B-B1A7-C12F2B214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136" y="2636912"/>
            <a:ext cx="4519910" cy="3047444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610C879-F5E8-A342-A7FD-4202A63C3702}"/>
              </a:ext>
            </a:extLst>
          </p:cNvPr>
          <p:cNvSpPr>
            <a:spLocks/>
          </p:cNvSpPr>
          <p:nvPr/>
        </p:nvSpPr>
        <p:spPr bwMode="auto">
          <a:xfrm>
            <a:off x="839416" y="2564904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Создана в 1995 году</a:t>
            </a:r>
          </a:p>
          <a:p>
            <a:pPr marL="0" indent="0">
              <a:buNone/>
            </a:pPr>
            <a:endParaRPr lang="ru-RU" sz="1600" dirty="0"/>
          </a:p>
          <a:p>
            <a:r>
              <a:rPr lang="ru-RU" sz="1600" dirty="0"/>
              <a:t>свободное ПО</a:t>
            </a:r>
          </a:p>
          <a:p>
            <a:r>
              <a:rPr lang="ru-RU" sz="1600" dirty="0"/>
              <a:t>высокая производительность</a:t>
            </a:r>
          </a:p>
          <a:p>
            <a:r>
              <a:rPr lang="ru-RU" sz="1600" dirty="0"/>
              <a:t>является частью стека </a:t>
            </a:r>
            <a:r>
              <a:rPr lang="en-US" sz="1600" dirty="0"/>
              <a:t>LAMP</a:t>
            </a:r>
            <a:r>
              <a:rPr lang="ru-RU" sz="1600" dirty="0"/>
              <a:t> (</a:t>
            </a:r>
            <a:r>
              <a:rPr lang="en-US" sz="1600" dirty="0"/>
              <a:t>Linux, Apache</a:t>
            </a:r>
            <a:r>
              <a:rPr lang="ru-RU" sz="1600" dirty="0"/>
              <a:t> </a:t>
            </a:r>
            <a:r>
              <a:rPr lang="en-US" sz="1600" dirty="0"/>
              <a:t>HTTP Server, MySQL, PHP</a:t>
            </a:r>
            <a:r>
              <a:rPr lang="ru-RU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0736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en" sz="5400" dirty="0"/>
              <a:t>SQLite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F7ECE-DD86-8B40-9CE5-ECD2BC26A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981" y="2570696"/>
            <a:ext cx="4358470" cy="2027808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6B46A1D-12A8-0445-AAB4-5565AB686532}"/>
              </a:ext>
            </a:extLst>
          </p:cNvPr>
          <p:cNvSpPr>
            <a:spLocks/>
          </p:cNvSpPr>
          <p:nvPr/>
        </p:nvSpPr>
        <p:spPr bwMode="auto">
          <a:xfrm>
            <a:off x="693541" y="2570696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Создана в </a:t>
            </a:r>
            <a:r>
              <a:rPr lang="en-US" sz="1600" dirty="0"/>
              <a:t>2000</a:t>
            </a:r>
            <a:r>
              <a:rPr lang="ru-RU" sz="1600" dirty="0"/>
              <a:t> году</a:t>
            </a:r>
          </a:p>
          <a:p>
            <a:pPr marL="0" indent="0">
              <a:buNone/>
            </a:pPr>
            <a:endParaRPr lang="ru-RU" sz="1600" dirty="0"/>
          </a:p>
          <a:p>
            <a:r>
              <a:rPr lang="ru-RU" sz="1600" dirty="0"/>
              <a:t>свободное ПО</a:t>
            </a:r>
          </a:p>
          <a:p>
            <a:r>
              <a:rPr lang="ru-RU" sz="1600" dirty="0"/>
              <a:t>встраиваемая СУБД (</a:t>
            </a:r>
            <a:r>
              <a:rPr lang="ru-RU" sz="1600" dirty="0" err="1"/>
              <a:t>безсерверная</a:t>
            </a:r>
            <a:r>
              <a:rPr lang="ru-RU" sz="1600" dirty="0"/>
              <a:t>)</a:t>
            </a:r>
          </a:p>
          <a:p>
            <a:r>
              <a:rPr lang="ru-RU" sz="1600" dirty="0"/>
              <a:t>высокая производительность(работает в оперативной памяти)</a:t>
            </a:r>
          </a:p>
          <a:p>
            <a:r>
              <a:rPr lang="ru-RU" sz="1600" dirty="0"/>
              <a:t>ограничения размеры объектов БД</a:t>
            </a:r>
          </a:p>
          <a:p>
            <a:r>
              <a:rPr lang="ru-RU" sz="1600" dirty="0"/>
              <a:t>подходит небольших приложений</a:t>
            </a:r>
          </a:p>
        </p:txBody>
      </p:sp>
    </p:spTree>
    <p:extLst>
      <p:ext uri="{BB962C8B-B14F-4D97-AF65-F5344CB8AC3E}">
        <p14:creationId xmlns:p14="http://schemas.microsoft.com/office/powerpoint/2010/main" val="229501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атрибуты БД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07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таблица</a:t>
            </a: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атрибуты БД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892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таблица</a:t>
            </a:r>
          </a:p>
          <a:p>
            <a:r>
              <a:rPr lang="ru-RU" sz="1600" dirty="0"/>
              <a:t>схема</a:t>
            </a: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атрибуты БД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327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1.</a:t>
            </a:r>
            <a:r>
              <a:rPr lang="en-US" sz="1600" dirty="0"/>
              <a:t> </a:t>
            </a:r>
            <a:r>
              <a:rPr lang="ru-RU" sz="1600" dirty="0"/>
              <a:t>Введение</a:t>
            </a:r>
            <a:endParaRPr lang="en-US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/>
              <a:t>2.</a:t>
            </a:r>
            <a:r>
              <a:rPr lang="en" sz="1600" dirty="0"/>
              <a:t> SQL vs NoSQL</a:t>
            </a:r>
            <a:endParaRPr lang="en-US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/>
              <a:t>3.</a:t>
            </a:r>
            <a:r>
              <a:rPr lang="ru-RU" sz="1600" dirty="0"/>
              <a:t> Представление популярных СУБД </a:t>
            </a:r>
            <a:endParaRPr lang="en-US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/>
              <a:t>4.</a:t>
            </a:r>
            <a:r>
              <a:rPr lang="ru-RU" sz="1600" dirty="0"/>
              <a:t> Основные атрибуты БД</a:t>
            </a:r>
            <a:endParaRPr lang="en-US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/>
              <a:t>5. </a:t>
            </a:r>
            <a:r>
              <a:rPr lang="ru-RU" sz="1600" dirty="0"/>
              <a:t>Основные атрибуты таблицы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6. Типы данных</a:t>
            </a:r>
            <a:endParaRPr lang="en-US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7</a:t>
            </a:r>
            <a:r>
              <a:rPr lang="en-US" sz="1600" dirty="0"/>
              <a:t>. </a:t>
            </a:r>
            <a:r>
              <a:rPr lang="ru-RU" sz="1600" dirty="0"/>
              <a:t>Операторы </a:t>
            </a:r>
            <a:r>
              <a:rPr lang="en" sz="1600" dirty="0"/>
              <a:t>SQL</a:t>
            </a:r>
            <a:endParaRPr lang="en-US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План занятия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таблица</a:t>
            </a:r>
          </a:p>
          <a:p>
            <a:r>
              <a:rPr lang="ru-RU" sz="1600" dirty="0"/>
              <a:t>схема</a:t>
            </a:r>
          </a:p>
          <a:p>
            <a:r>
              <a:rPr lang="ru-RU" sz="1600" dirty="0"/>
              <a:t>представление (</a:t>
            </a:r>
            <a:r>
              <a:rPr lang="en-US" sz="1600" dirty="0"/>
              <a:t>view)</a:t>
            </a:r>
            <a:r>
              <a:rPr lang="ru-RU" sz="1600" dirty="0"/>
              <a:t>, материализованное представление</a:t>
            </a:r>
            <a:r>
              <a:rPr lang="en-US" sz="1600" dirty="0"/>
              <a:t> (</a:t>
            </a:r>
            <a:r>
              <a:rPr lang="en" sz="1600" dirty="0"/>
              <a:t>materialized view)</a:t>
            </a: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атрибуты БД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974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таблица</a:t>
            </a:r>
          </a:p>
          <a:p>
            <a:r>
              <a:rPr lang="ru-RU" sz="1600" dirty="0"/>
              <a:t>схема</a:t>
            </a:r>
          </a:p>
          <a:p>
            <a:r>
              <a:rPr lang="ru-RU" sz="1600" dirty="0"/>
              <a:t>представление (</a:t>
            </a:r>
            <a:r>
              <a:rPr lang="en-US" sz="1600" dirty="0"/>
              <a:t>view)</a:t>
            </a:r>
            <a:r>
              <a:rPr lang="ru-RU" sz="1600" dirty="0"/>
              <a:t>, материализованное представление</a:t>
            </a:r>
            <a:r>
              <a:rPr lang="en-US" sz="1600" dirty="0"/>
              <a:t> (</a:t>
            </a:r>
            <a:r>
              <a:rPr lang="en" sz="1600" dirty="0"/>
              <a:t>materialized view)</a:t>
            </a:r>
            <a:endParaRPr lang="ru-RU" sz="1600" dirty="0"/>
          </a:p>
          <a:p>
            <a:r>
              <a:rPr lang="ru-RU" sz="1600" dirty="0"/>
              <a:t>индекс</a:t>
            </a:r>
          </a:p>
          <a:p>
            <a:r>
              <a:rPr lang="ru-RU" sz="1600" dirty="0"/>
              <a:t>триггер</a:t>
            </a:r>
          </a:p>
          <a:p>
            <a:r>
              <a:rPr lang="ru-RU" sz="1600" dirty="0"/>
              <a:t>функции</a:t>
            </a:r>
          </a:p>
          <a:p>
            <a:r>
              <a:rPr lang="ru-RU" sz="1600" dirty="0"/>
              <a:t>процедуры</a:t>
            </a:r>
          </a:p>
          <a:p>
            <a:r>
              <a:rPr lang="ru-RU" sz="1600" dirty="0"/>
              <a:t>связи с другими БД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атрибуты БД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6408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первичный ключ (</a:t>
            </a:r>
            <a:r>
              <a:rPr lang="en" sz="1600" dirty="0"/>
              <a:t>primary key)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атрибуты таблицы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6883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первичный ключ (</a:t>
            </a:r>
            <a:r>
              <a:rPr lang="en" sz="1600" dirty="0"/>
              <a:t>primary key)</a:t>
            </a:r>
          </a:p>
          <a:p>
            <a:r>
              <a:rPr lang="ru-RU" sz="1600" dirty="0"/>
              <a:t>внешний ключ( </a:t>
            </a:r>
            <a:r>
              <a:rPr lang="en" sz="1600" dirty="0"/>
              <a:t>foreign key)</a:t>
            </a:r>
            <a:endParaRPr lang="ru-RU" sz="1600" dirty="0"/>
          </a:p>
          <a:p>
            <a:endParaRPr lang="en" sz="16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атрибуты таблицы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894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символьные – </a:t>
            </a:r>
            <a:r>
              <a:rPr lang="en-US" sz="1600" dirty="0"/>
              <a:t>CHAR, VARCHAR, TEXT</a:t>
            </a:r>
            <a:endParaRPr lang="ru-RU" sz="1600" dirty="0"/>
          </a:p>
          <a:p>
            <a:pPr marL="0" indent="0">
              <a:buNone/>
            </a:pPr>
            <a:endParaRPr lang="ru-RU" sz="1600" dirty="0"/>
          </a:p>
          <a:p>
            <a:endParaRPr lang="en" sz="16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данных</a:t>
            </a:r>
            <a:endParaRPr lang="en-US" sz="5400" dirty="0">
              <a:solidFill>
                <a:srgbClr val="333F48"/>
              </a:solidFill>
              <a:latin typeface="SB Sans Text Medium" panose="020B0603040504020204" pitchFamily="34" charset="0"/>
              <a:cs typeface="SB Sans Text Medium" panose="020B06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902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символьные – </a:t>
            </a:r>
            <a:r>
              <a:rPr lang="en-US" sz="1600" dirty="0"/>
              <a:t>CHAR, VARCHAR, TEXT</a:t>
            </a:r>
          </a:p>
          <a:p>
            <a:r>
              <a:rPr lang="ru-RU" sz="1600" dirty="0"/>
              <a:t>числовые – </a:t>
            </a:r>
            <a:r>
              <a:rPr lang="en-US" sz="1600" dirty="0"/>
              <a:t>SMALLINT, INT, BIGINT, DECIMAL(NUMERIC), FLOAT, DOUBLE</a:t>
            </a:r>
          </a:p>
          <a:p>
            <a:pPr marL="0" indent="0">
              <a:buNone/>
            </a:pPr>
            <a:endParaRPr lang="ru-RU" sz="1600" dirty="0"/>
          </a:p>
          <a:p>
            <a:endParaRPr lang="en" sz="16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данных</a:t>
            </a:r>
            <a:endParaRPr lang="en-US" sz="5400" dirty="0">
              <a:solidFill>
                <a:srgbClr val="333F48"/>
              </a:solidFill>
              <a:latin typeface="SB Sans Text Medium" panose="020B0603040504020204" pitchFamily="34" charset="0"/>
              <a:cs typeface="SB Sans Text Medium" panose="020B06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248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символьные – </a:t>
            </a:r>
            <a:r>
              <a:rPr lang="en-US" sz="1600" dirty="0"/>
              <a:t>CHAR, VARCHAR, TEXT</a:t>
            </a:r>
          </a:p>
          <a:p>
            <a:r>
              <a:rPr lang="ru-RU" sz="1600" dirty="0"/>
              <a:t>числовые – </a:t>
            </a:r>
            <a:r>
              <a:rPr lang="en-US" sz="1600" dirty="0"/>
              <a:t>SMALLINT, INT, BIGINT, DECIMAL(NUMERIC), FLOAT, DOUBLE</a:t>
            </a:r>
          </a:p>
          <a:p>
            <a:r>
              <a:rPr lang="ru-RU" sz="1600" dirty="0"/>
              <a:t>логический - </a:t>
            </a:r>
            <a:r>
              <a:rPr lang="en-US" sz="1600" dirty="0"/>
              <a:t>BOOLEAN</a:t>
            </a:r>
            <a:endParaRPr lang="ru-RU" sz="1600" dirty="0"/>
          </a:p>
          <a:p>
            <a:endParaRPr lang="en" sz="16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данных</a:t>
            </a:r>
            <a:endParaRPr lang="en-US" sz="5400" dirty="0">
              <a:solidFill>
                <a:srgbClr val="333F48"/>
              </a:solidFill>
              <a:latin typeface="SB Sans Text Medium" panose="020B0603040504020204" pitchFamily="34" charset="0"/>
              <a:cs typeface="SB Sans Text Medium" panose="020B06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105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символьные – </a:t>
            </a:r>
            <a:r>
              <a:rPr lang="en-US" sz="1600" dirty="0"/>
              <a:t>CHAR, VARCHAR, TEXT</a:t>
            </a:r>
          </a:p>
          <a:p>
            <a:r>
              <a:rPr lang="ru-RU" sz="1600" dirty="0"/>
              <a:t>числовые – </a:t>
            </a:r>
            <a:r>
              <a:rPr lang="en-US" sz="1600" dirty="0"/>
              <a:t>SMALLINT, INT, BIGINT, DECIMAL(NUMERIC), FLOAT, DOUBLE</a:t>
            </a:r>
          </a:p>
          <a:p>
            <a:r>
              <a:rPr lang="ru-RU" sz="1600" dirty="0"/>
              <a:t>логический - </a:t>
            </a:r>
            <a:r>
              <a:rPr lang="en-US" sz="1600" dirty="0"/>
              <a:t>BOOLEAN</a:t>
            </a:r>
          </a:p>
          <a:p>
            <a:r>
              <a:rPr lang="ru-RU" sz="1600" dirty="0"/>
              <a:t>типы данных для работы с датами – </a:t>
            </a:r>
            <a:r>
              <a:rPr lang="en-US" sz="1600" dirty="0"/>
              <a:t>DATE, TIME, DATETIME, TIMESTAMP, INTERVAL</a:t>
            </a:r>
            <a:endParaRPr lang="ru-RU" sz="1600" dirty="0"/>
          </a:p>
          <a:p>
            <a:pPr marL="0" indent="0">
              <a:buNone/>
            </a:pPr>
            <a:endParaRPr lang="ru-RU" sz="1600" dirty="0"/>
          </a:p>
          <a:p>
            <a:endParaRPr lang="en" sz="16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данных</a:t>
            </a:r>
            <a:endParaRPr lang="en-US" sz="5400" dirty="0">
              <a:solidFill>
                <a:srgbClr val="333F48"/>
              </a:solidFill>
              <a:latin typeface="SB Sans Text Medium" panose="020B0603040504020204" pitchFamily="34" charset="0"/>
              <a:cs typeface="SB Sans Text Medium" panose="020B06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701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символьные – </a:t>
            </a:r>
            <a:r>
              <a:rPr lang="en-US" sz="1600" dirty="0"/>
              <a:t>CHAR, VARCHAR, TEXT</a:t>
            </a:r>
          </a:p>
          <a:p>
            <a:r>
              <a:rPr lang="ru-RU" sz="1600" dirty="0"/>
              <a:t>числовые – </a:t>
            </a:r>
            <a:r>
              <a:rPr lang="en-US" sz="1600" dirty="0"/>
              <a:t>SMALLINT, INT, BIGINT, DECIMAL(NUMERIC), FLOAT, DOUBLE</a:t>
            </a:r>
          </a:p>
          <a:p>
            <a:r>
              <a:rPr lang="ru-RU" sz="1600" dirty="0"/>
              <a:t>логический - </a:t>
            </a:r>
            <a:r>
              <a:rPr lang="en-US" sz="1600" dirty="0"/>
              <a:t>BOOLEAN</a:t>
            </a:r>
          </a:p>
          <a:p>
            <a:r>
              <a:rPr lang="ru-RU" sz="1600" dirty="0"/>
              <a:t>типы данных для работы с датами – </a:t>
            </a:r>
            <a:r>
              <a:rPr lang="en-US" sz="1600" dirty="0"/>
              <a:t>DATE, TIME, DATETIME, TIMESTAMP, INTERVAL</a:t>
            </a:r>
          </a:p>
          <a:p>
            <a:r>
              <a:rPr lang="en-US" sz="1600" dirty="0"/>
              <a:t>CLOB, BLOB, JSON, XML</a:t>
            </a:r>
            <a:endParaRPr lang="ru-RU" sz="1600" dirty="0"/>
          </a:p>
          <a:p>
            <a:pPr marL="0" indent="0">
              <a:buNone/>
            </a:pPr>
            <a:endParaRPr lang="ru-RU" sz="1600" dirty="0"/>
          </a:p>
          <a:p>
            <a:endParaRPr lang="en" sz="16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данных</a:t>
            </a:r>
            <a:endParaRPr lang="en-US" sz="5400" dirty="0">
              <a:solidFill>
                <a:srgbClr val="333F48"/>
              </a:solidFill>
              <a:latin typeface="SB Sans Text Medium" panose="020B0603040504020204" pitchFamily="34" charset="0"/>
              <a:cs typeface="SB Sans Text Medium" panose="020B06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743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Типы операторов:</a:t>
            </a:r>
            <a:endParaRPr lang="en" sz="1600" dirty="0"/>
          </a:p>
          <a:p>
            <a:r>
              <a:rPr lang="en" sz="1600" dirty="0"/>
              <a:t>DML</a:t>
            </a:r>
            <a:endParaRPr lang="ru-RU" sz="1600" dirty="0"/>
          </a:p>
          <a:p>
            <a:r>
              <a:rPr lang="en" sz="1600" dirty="0"/>
              <a:t>DDL</a:t>
            </a:r>
            <a:endParaRPr lang="ru-RU" sz="1600" dirty="0"/>
          </a:p>
          <a:p>
            <a:r>
              <a:rPr lang="en" sz="1600" dirty="0"/>
              <a:t>DCL</a:t>
            </a:r>
            <a:endParaRPr lang="ru-RU" sz="1600" dirty="0"/>
          </a:p>
          <a:p>
            <a:r>
              <a:rPr lang="en" sz="1600" dirty="0"/>
              <a:t>TCL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Операторы </a:t>
            </a:r>
            <a:r>
              <a:rPr lang="en" sz="5400" dirty="0"/>
              <a:t>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79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Введение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915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операторы манипуляции данными (</a:t>
            </a:r>
            <a:r>
              <a:rPr lang="en" sz="1600" dirty="0"/>
              <a:t>Data Manipulation Language, DML):</a:t>
            </a:r>
          </a:p>
          <a:p>
            <a:r>
              <a:rPr lang="en" sz="1600" dirty="0"/>
              <a:t>SELECT </a:t>
            </a:r>
            <a:r>
              <a:rPr lang="ru-RU" sz="1600" dirty="0"/>
              <a:t>выбирает данные, удовлетворяющие заданным условиям</a:t>
            </a:r>
          </a:p>
          <a:p>
            <a:r>
              <a:rPr lang="en" sz="1600" dirty="0"/>
              <a:t>INSERT </a:t>
            </a:r>
            <a:r>
              <a:rPr lang="ru-RU" sz="1600" dirty="0"/>
              <a:t>добавляет новые данные</a:t>
            </a:r>
          </a:p>
          <a:p>
            <a:r>
              <a:rPr lang="en" sz="1600" dirty="0"/>
              <a:t>UPDATE </a:t>
            </a:r>
            <a:r>
              <a:rPr lang="ru-RU" sz="1600" dirty="0"/>
              <a:t>изменяет существующие данные</a:t>
            </a:r>
          </a:p>
          <a:p>
            <a:r>
              <a:rPr lang="en" sz="1600" dirty="0"/>
              <a:t>DELETE </a:t>
            </a:r>
            <a:r>
              <a:rPr lang="ru-RU" sz="1600" dirty="0"/>
              <a:t>удаляет данные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Операторы </a:t>
            </a:r>
            <a:r>
              <a:rPr lang="en" sz="5400" dirty="0"/>
              <a:t>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5809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операторы определения данных (</a:t>
            </a:r>
            <a:r>
              <a:rPr lang="en" sz="1600" dirty="0"/>
              <a:t>Data Definition Language, DDL):</a:t>
            </a:r>
          </a:p>
          <a:p>
            <a:r>
              <a:rPr lang="en" sz="1600" dirty="0"/>
              <a:t>CREATE </a:t>
            </a:r>
            <a:r>
              <a:rPr lang="ru-RU" sz="1600" dirty="0"/>
              <a:t>создаёт объект базы данных (саму базу, таблицу, представление, пользователя)</a:t>
            </a:r>
          </a:p>
          <a:p>
            <a:r>
              <a:rPr lang="en" sz="1600" dirty="0"/>
              <a:t>ALTER </a:t>
            </a:r>
            <a:r>
              <a:rPr lang="ru-RU" sz="1600" dirty="0"/>
              <a:t>изменяет объект</a:t>
            </a:r>
          </a:p>
          <a:p>
            <a:r>
              <a:rPr lang="en" sz="1600" dirty="0"/>
              <a:t>DROP </a:t>
            </a:r>
            <a:r>
              <a:rPr lang="ru-RU" sz="1600" dirty="0"/>
              <a:t>удаляет объект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Операторы </a:t>
            </a:r>
            <a:r>
              <a:rPr lang="en" sz="5400" dirty="0"/>
              <a:t>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7454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операторы определения доступа к данным (</a:t>
            </a:r>
            <a:r>
              <a:rPr lang="en" sz="1600" dirty="0"/>
              <a:t>Data Control Language, DCL):</a:t>
            </a:r>
          </a:p>
          <a:p>
            <a:r>
              <a:rPr lang="en" sz="1600" dirty="0"/>
              <a:t>GRANT </a:t>
            </a:r>
            <a:r>
              <a:rPr lang="ru-RU" sz="1600" dirty="0"/>
              <a:t>предоставляет пользователю (группе) разрешения на определённые операции с объектом</a:t>
            </a:r>
          </a:p>
          <a:p>
            <a:r>
              <a:rPr lang="en" sz="1600" dirty="0"/>
              <a:t>REVOKE </a:t>
            </a:r>
            <a:r>
              <a:rPr lang="ru-RU" sz="1600" dirty="0"/>
              <a:t>отзывает ранее выданные разрешения</a:t>
            </a:r>
          </a:p>
          <a:p>
            <a:r>
              <a:rPr lang="en" sz="1600" dirty="0"/>
              <a:t>DENY </a:t>
            </a:r>
            <a:r>
              <a:rPr lang="ru-RU" sz="1600" dirty="0"/>
              <a:t>задаёт запрет, имеющий приоритет над разрешением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Операторы </a:t>
            </a:r>
            <a:r>
              <a:rPr lang="en" sz="5400" dirty="0"/>
              <a:t>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6717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операторы управления транзакциями (</a:t>
            </a:r>
            <a:r>
              <a:rPr lang="en" sz="1600" dirty="0"/>
              <a:t>Transaction Control Language, TCL):</a:t>
            </a:r>
          </a:p>
          <a:p>
            <a:r>
              <a:rPr lang="en" sz="1600" dirty="0"/>
              <a:t>COMMIT </a:t>
            </a:r>
            <a:r>
              <a:rPr lang="ru-RU" sz="1600" dirty="0"/>
              <a:t>применяет транзакцию</a:t>
            </a:r>
          </a:p>
          <a:p>
            <a:r>
              <a:rPr lang="en" sz="1600" dirty="0"/>
              <a:t>ROLLBACK </a:t>
            </a:r>
            <a:r>
              <a:rPr lang="ru-RU" sz="1600" dirty="0"/>
              <a:t>откатывает все изменения, сделанные в контексте текущей транзакции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Операторы </a:t>
            </a:r>
            <a:r>
              <a:rPr lang="en" sz="5400" dirty="0"/>
              <a:t>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411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Операторы </a:t>
            </a:r>
            <a:r>
              <a:rPr lang="en" sz="5400" dirty="0"/>
              <a:t>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235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операторы - </a:t>
            </a:r>
            <a:r>
              <a:rPr lang="en" sz="1600" dirty="0"/>
              <a:t>SELECT JOIN AND OR BETWEEN DISTINCT UNION UNION ALL</a:t>
            </a: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Операторы </a:t>
            </a:r>
            <a:r>
              <a:rPr lang="en" sz="5400" dirty="0"/>
              <a:t>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648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операторы - </a:t>
            </a:r>
            <a:r>
              <a:rPr lang="en" sz="1600" dirty="0"/>
              <a:t>SELECT JOIN AND OR BETWEEN DISTINCT UNION UNION ALL</a:t>
            </a:r>
            <a:endParaRPr lang="en-US" sz="1600" dirty="0"/>
          </a:p>
          <a:p>
            <a:r>
              <a:rPr lang="ru-RU" sz="1600" dirty="0"/>
              <a:t>условные операторы - </a:t>
            </a:r>
            <a:r>
              <a:rPr lang="en" sz="1600" dirty="0"/>
              <a:t>CASE WITH</a:t>
            </a: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Операторы </a:t>
            </a:r>
            <a:r>
              <a:rPr lang="en" sz="5400" dirty="0"/>
              <a:t>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725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операторы - </a:t>
            </a:r>
            <a:r>
              <a:rPr lang="en" sz="1600" dirty="0"/>
              <a:t>SELECT JOIN AND OR BETWEEN DISTINCT UNION UNION ALL</a:t>
            </a:r>
            <a:endParaRPr lang="en-US" sz="1600" dirty="0"/>
          </a:p>
          <a:p>
            <a:r>
              <a:rPr lang="ru-RU" sz="1600" dirty="0"/>
              <a:t>условные операторы - </a:t>
            </a:r>
            <a:r>
              <a:rPr lang="en" sz="1600" dirty="0"/>
              <a:t>CASE WITH</a:t>
            </a:r>
            <a:endParaRPr lang="en-US" sz="1600" dirty="0"/>
          </a:p>
          <a:p>
            <a:r>
              <a:rPr lang="ru-RU" sz="1600" dirty="0"/>
              <a:t>агрегатные функции - </a:t>
            </a:r>
            <a:r>
              <a:rPr lang="en" sz="1600" dirty="0"/>
              <a:t>SUM, MIN, MAX, AV</a:t>
            </a:r>
            <a:r>
              <a:rPr lang="en-US" sz="1600" dirty="0"/>
              <a:t>G</a:t>
            </a:r>
            <a:r>
              <a:rPr lang="en" sz="1600" dirty="0"/>
              <a:t>, COUNT</a:t>
            </a:r>
            <a:r>
              <a:rPr lang="ru-RU" sz="1600" dirty="0"/>
              <a:t>,</a:t>
            </a:r>
            <a:r>
              <a:rPr lang="en" sz="1600" dirty="0"/>
              <a:t> GROUP BY, ORDER BY, DESC</a:t>
            </a: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Операторы </a:t>
            </a:r>
            <a:r>
              <a:rPr lang="en" sz="5400" dirty="0"/>
              <a:t>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094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>
            <a:spLocks/>
          </p:cNvSpPr>
          <p:nvPr/>
        </p:nvSpPr>
        <p:spPr bwMode="auto">
          <a:xfrm>
            <a:off x="11784657" y="6409435"/>
            <a:ext cx="89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>
                <a:solidFill>
                  <a:srgbClr val="FFFFFF"/>
                </a:solidFill>
                <a:latin typeface="SBSansDisplay-Light"/>
                <a:cs typeface="SBSansDisplay-Light"/>
              </a:rPr>
              <a:t>1</a:t>
            </a:r>
            <a:endParaRPr sz="1200">
              <a:latin typeface="SBSansDisplay-Light"/>
              <a:cs typeface="SBSansDisplay-Light"/>
            </a:endParaRPr>
          </a:p>
        </p:txBody>
      </p:sp>
      <p:sp>
        <p:nvSpPr>
          <p:cNvPr id="5" name="Заголовок 4"/>
          <p:cNvSpPr>
            <a:spLocks/>
          </p:cNvSpPr>
          <p:nvPr/>
        </p:nvSpPr>
        <p:spPr bwMode="auto"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Вопросы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600" dirty="0"/>
              <a:t>SQL - structured query language — «</a:t>
            </a:r>
            <a:r>
              <a:rPr lang="ru-RU" sz="1600" dirty="0"/>
              <a:t>язык структурированных запросов»</a:t>
            </a: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Введение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478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600" dirty="0"/>
              <a:t>SQL - structured query language — «</a:t>
            </a:r>
            <a:r>
              <a:rPr lang="ru-RU" sz="1600" dirty="0"/>
              <a:t>язык структурированных запросов»</a:t>
            </a:r>
          </a:p>
          <a:p>
            <a:r>
              <a:rPr lang="ru-RU" sz="1600" dirty="0"/>
              <a:t>Инструмент для работы с БД</a:t>
            </a: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Введение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616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600" dirty="0"/>
              <a:t>SQL - structured query language — «</a:t>
            </a:r>
            <a:r>
              <a:rPr lang="ru-RU" sz="1600" dirty="0"/>
              <a:t>язык структурированных запросов»</a:t>
            </a:r>
          </a:p>
          <a:p>
            <a:r>
              <a:rPr lang="ru-RU" sz="1600" dirty="0"/>
              <a:t>Инструмент для работы с БД</a:t>
            </a:r>
          </a:p>
          <a:p>
            <a:r>
              <a:rPr lang="ru-RU" sz="1600" dirty="0"/>
              <a:t>Создан в 1974</a:t>
            </a:r>
            <a:r>
              <a:rPr lang="en-US" sz="1600" dirty="0"/>
              <a:t> </a:t>
            </a:r>
            <a:r>
              <a:rPr lang="ru-RU" sz="1600" dirty="0"/>
              <a:t>компанией </a:t>
            </a:r>
            <a:r>
              <a:rPr lang="en-US" sz="1600" dirty="0"/>
              <a:t>IBM</a:t>
            </a:r>
            <a:endParaRPr lang="ru-RU" sz="16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Введение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469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600" dirty="0"/>
              <a:t>SQL - structured query language — «</a:t>
            </a:r>
            <a:r>
              <a:rPr lang="ru-RU" sz="1600" dirty="0"/>
              <a:t>язык структурированных запросов»</a:t>
            </a:r>
          </a:p>
          <a:p>
            <a:r>
              <a:rPr lang="ru-RU" sz="1600" dirty="0"/>
              <a:t>Инструмент для работы с БД</a:t>
            </a:r>
          </a:p>
          <a:p>
            <a:r>
              <a:rPr lang="ru-RU" sz="1600" dirty="0"/>
              <a:t>Создан в 1974</a:t>
            </a:r>
            <a:r>
              <a:rPr lang="en-US" sz="1600" dirty="0"/>
              <a:t> </a:t>
            </a:r>
            <a:r>
              <a:rPr lang="ru-RU" sz="1600" dirty="0"/>
              <a:t>компанией </a:t>
            </a:r>
            <a:r>
              <a:rPr lang="en-US" sz="1600" dirty="0"/>
              <a:t>IBM</a:t>
            </a:r>
            <a:endParaRPr lang="ru-RU" sz="1600" dirty="0"/>
          </a:p>
          <a:p>
            <a:r>
              <a:rPr lang="en-US" sz="1600" dirty="0"/>
              <a:t>SQL vs SEQUEL (</a:t>
            </a:r>
            <a:r>
              <a:rPr lang="en" sz="1600" dirty="0"/>
              <a:t>Structured English </a:t>
            </a:r>
            <a:r>
              <a:rPr lang="en" sz="1600" dirty="0" err="1"/>
              <a:t>QUEry</a:t>
            </a:r>
            <a:r>
              <a:rPr lang="en" sz="1600" dirty="0"/>
              <a:t> Language</a:t>
            </a:r>
            <a:r>
              <a:rPr lang="en-US" sz="1600" dirty="0"/>
              <a:t>)</a:t>
            </a: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Введение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560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en" sz="5400" dirty="0"/>
              <a:t>SQL vs NoSQL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76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реляционная модель данных</a:t>
            </a: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en" sz="5400" dirty="0"/>
              <a:t>SQL vs NoSQL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036A16-DEBD-1945-BE4E-DE33B8E1D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71" y="3212976"/>
            <a:ext cx="6361584" cy="295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86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4393</TotalTime>
  <Words>700</Words>
  <Application>Microsoft Macintosh PowerPoint</Application>
  <DocSecurity>0</DocSecurity>
  <PresentationFormat>Широкоэкранный</PresentationFormat>
  <Paragraphs>156</Paragraphs>
  <Slides>38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SB Sans Display Light</vt:lpstr>
      <vt:lpstr>SB Sans Display Regular</vt:lpstr>
      <vt:lpstr>SB Sans Display Semibold</vt:lpstr>
      <vt:lpstr>SB Sans Text Medium</vt:lpstr>
      <vt:lpstr>SBSansDisplay-Light</vt:lpstr>
      <vt:lpstr>Тема Office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светлый маг</dc:title>
  <dc:subject/>
  <dc:creator>Рабушко Анна Юрьевна</dc:creator>
  <cp:keywords/>
  <dc:description/>
  <cp:lastModifiedBy>Microsoft Office User</cp:lastModifiedBy>
  <cp:revision>456</cp:revision>
  <dcterms:created xsi:type="dcterms:W3CDTF">2020-09-16T07:07:55Z</dcterms:created>
  <dcterms:modified xsi:type="dcterms:W3CDTF">2023-01-16T12:22:17Z</dcterms:modified>
  <cp:category/>
  <dc:identifier/>
  <cp:contentStatus/>
  <dc:language/>
  <cp:version/>
</cp:coreProperties>
</file>